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4" r:id="rId1"/>
  </p:sldMasterIdLst>
  <p:sldIdLst>
    <p:sldId id="256" r:id="rId2"/>
    <p:sldId id="268" r:id="rId3"/>
    <p:sldId id="270" r:id="rId4"/>
    <p:sldId id="269" r:id="rId5"/>
    <p:sldId id="257" r:id="rId6"/>
    <p:sldId id="260" r:id="rId7"/>
    <p:sldId id="259" r:id="rId8"/>
    <p:sldId id="271" r:id="rId9"/>
    <p:sldId id="274" r:id="rId10"/>
    <p:sldId id="275" r:id="rId11"/>
    <p:sldId id="262" r:id="rId12"/>
    <p:sldId id="267" r:id="rId13"/>
    <p:sldId id="263" r:id="rId14"/>
    <p:sldId id="273" r:id="rId15"/>
    <p:sldId id="264" r:id="rId16"/>
    <p:sldId id="272"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90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8A87A34-81AB-432B-8DAE-1953F412C126}" type="datetimeFigureOut">
              <a:rPr lang="en-US" smtClean="0"/>
              <a:t>4/25/2025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2616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7107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57893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23797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09641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67628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61450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8A87A34-81AB-432B-8DAE-1953F412C126}" type="datetimeFigureOut">
              <a:rPr lang="en-US" smtClean="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1492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8A87A34-81AB-432B-8DAE-1953F412C126}" type="datetimeFigureOut">
              <a:rPr lang="en-US" smtClean="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527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67601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5396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47536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65302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0945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2754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43888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8957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8A87A34-81AB-432B-8DAE-1953F412C126}" type="datetimeFigureOut">
              <a:rPr lang="en-US" smtClean="0"/>
              <a:pPr/>
              <a:t>4/25/2025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6659949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11AB-E79A-5F3C-3111-636897A5012D}"/>
              </a:ext>
            </a:extLst>
          </p:cNvPr>
          <p:cNvSpPr>
            <a:spLocks noGrp="1"/>
          </p:cNvSpPr>
          <p:nvPr>
            <p:ph type="ctrTitle"/>
          </p:nvPr>
        </p:nvSpPr>
        <p:spPr/>
        <p:txBody>
          <a:bodyPr>
            <a:normAutofit fontScale="90000"/>
          </a:bodyPr>
          <a:lstStyle/>
          <a:p>
            <a:r>
              <a:rPr lang="en-US" dirty="0"/>
              <a:t>Track, Reduce, and Act: Combating Carbon Footprints with Technology</a:t>
            </a:r>
            <a:endParaRPr lang="en-IN" dirty="0"/>
          </a:p>
        </p:txBody>
      </p:sp>
      <p:sp>
        <p:nvSpPr>
          <p:cNvPr id="3" name="Subtitle 2">
            <a:extLst>
              <a:ext uri="{FF2B5EF4-FFF2-40B4-BE49-F238E27FC236}">
                <a16:creationId xmlns:a16="http://schemas.microsoft.com/office/drawing/2014/main" id="{E2B76D5D-DEE7-12AD-8D1A-2E764FC8BB01}"/>
              </a:ext>
            </a:extLst>
          </p:cNvPr>
          <p:cNvSpPr>
            <a:spLocks noGrp="1"/>
          </p:cNvSpPr>
          <p:nvPr>
            <p:ph type="subTitle" idx="1"/>
          </p:nvPr>
        </p:nvSpPr>
        <p:spPr/>
        <p:txBody>
          <a:bodyPr>
            <a:normAutofit fontScale="77500" lnSpcReduction="20000"/>
          </a:bodyPr>
          <a:lstStyle/>
          <a:p>
            <a:r>
              <a:rPr lang="en-US" sz="3200" dirty="0"/>
              <a:t>Domain – ai for social good</a:t>
            </a:r>
          </a:p>
          <a:p>
            <a:r>
              <a:rPr lang="en-US" sz="3200" dirty="0"/>
              <a:t>- By team code ranger’s </a:t>
            </a:r>
            <a:endParaRPr lang="en-IN" sz="3200" dirty="0"/>
          </a:p>
        </p:txBody>
      </p:sp>
    </p:spTree>
    <p:extLst>
      <p:ext uri="{BB962C8B-B14F-4D97-AF65-F5344CB8AC3E}">
        <p14:creationId xmlns:p14="http://schemas.microsoft.com/office/powerpoint/2010/main" val="3593855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9B03-D949-C019-3A70-444C05720B93}"/>
              </a:ext>
            </a:extLst>
          </p:cNvPr>
          <p:cNvSpPr>
            <a:spLocks noGrp="1"/>
          </p:cNvSpPr>
          <p:nvPr>
            <p:ph type="title"/>
          </p:nvPr>
        </p:nvSpPr>
        <p:spPr/>
        <p:txBody>
          <a:bodyPr/>
          <a:lstStyle/>
          <a:p>
            <a:r>
              <a:rPr lang="en-US" dirty="0"/>
              <a:t>Animation </a:t>
            </a:r>
            <a:endParaRPr lang="en-IN" dirty="0"/>
          </a:p>
        </p:txBody>
      </p:sp>
      <p:pic>
        <p:nvPicPr>
          <p:cNvPr id="4" name="WhatsApp Video 2025-04-25 at 11.12.56_ad5a7f8c">
            <a:hlinkClick r:id="" action="ppaction://media"/>
            <a:extLst>
              <a:ext uri="{FF2B5EF4-FFF2-40B4-BE49-F238E27FC236}">
                <a16:creationId xmlns:a16="http://schemas.microsoft.com/office/drawing/2014/main" id="{40B4BE92-1392-FDDC-93EE-C04EDAC525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63800" y="2603500"/>
            <a:ext cx="6210300" cy="3416300"/>
          </a:xfrm>
        </p:spPr>
      </p:pic>
    </p:spTree>
    <p:extLst>
      <p:ext uri="{BB962C8B-B14F-4D97-AF65-F5344CB8AC3E}">
        <p14:creationId xmlns:p14="http://schemas.microsoft.com/office/powerpoint/2010/main" val="91137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AE4E-4EDC-5D2A-3080-8072193E28CB}"/>
              </a:ext>
            </a:extLst>
          </p:cNvPr>
          <p:cNvSpPr>
            <a:spLocks noGrp="1"/>
          </p:cNvSpPr>
          <p:nvPr>
            <p:ph type="title"/>
          </p:nvPr>
        </p:nvSpPr>
        <p:spPr/>
        <p:txBody>
          <a:bodyPr/>
          <a:lstStyle/>
          <a:p>
            <a:r>
              <a:rPr lang="en-IN" dirty="0"/>
              <a:t>               Real-World Scenario 1</a:t>
            </a:r>
          </a:p>
        </p:txBody>
      </p:sp>
      <p:sp>
        <p:nvSpPr>
          <p:cNvPr id="3" name="Content Placeholder 2">
            <a:extLst>
              <a:ext uri="{FF2B5EF4-FFF2-40B4-BE49-F238E27FC236}">
                <a16:creationId xmlns:a16="http://schemas.microsoft.com/office/drawing/2014/main" id="{F2D59D5B-598F-8B6E-8A61-73CAE55BB439}"/>
              </a:ext>
            </a:extLst>
          </p:cNvPr>
          <p:cNvSpPr>
            <a:spLocks noGrp="1"/>
          </p:cNvSpPr>
          <p:nvPr>
            <p:ph idx="1"/>
          </p:nvPr>
        </p:nvSpPr>
        <p:spPr/>
        <p:txBody>
          <a:bodyPr>
            <a:normAutofit fontScale="92500"/>
          </a:bodyPr>
          <a:lstStyle/>
          <a:p>
            <a:pPr>
              <a:buNone/>
            </a:pPr>
            <a:r>
              <a:rPr lang="en-US" dirty="0"/>
              <a:t>In October 2024, a tragic incident occurred in Unnao, Uttar Pradesh, where a 35-year-old man named Shubham Rajput took his own life after receiving an exorbitant electricity bill. Shubham, a daily wage laborer residing in the village of </a:t>
            </a:r>
            <a:r>
              <a:rPr lang="en-US" dirty="0" err="1"/>
              <a:t>Kushalpur</a:t>
            </a:r>
            <a:r>
              <a:rPr lang="en-US" dirty="0"/>
              <a:t> </a:t>
            </a:r>
            <a:r>
              <a:rPr lang="en-US" dirty="0" err="1"/>
              <a:t>Vasaina</a:t>
            </a:r>
            <a:r>
              <a:rPr lang="en-US" dirty="0"/>
              <a:t> in the </a:t>
            </a:r>
            <a:r>
              <a:rPr lang="en-US" dirty="0" err="1"/>
              <a:t>Achalganj</a:t>
            </a:r>
            <a:r>
              <a:rPr lang="en-US" dirty="0"/>
              <a:t> area, had a modest household equipped with only two bulbs, a fan, and a television.​</a:t>
            </a:r>
          </a:p>
          <a:p>
            <a:r>
              <a:rPr lang="en-US" dirty="0"/>
              <a:t>In September 2024, Shubham was shocked to receive an electricity bill amounting to ₹1,09,221. Despite his limited income, he managed to pay a revised bill of ₹16,377 after lodging complaints with the electricity department. However, in October, he was again issued a bill for ₹8,223. Upon investigation, it was revealed that the actual payable amount was only ₹150, indicating a significant billing error. The repeated discrepancies and lack of resolution led to immense mental distress for Shubham, culminating in his suicide </a:t>
            </a:r>
          </a:p>
          <a:p>
            <a:endParaRPr lang="en-IN" dirty="0"/>
          </a:p>
        </p:txBody>
      </p:sp>
    </p:spTree>
    <p:extLst>
      <p:ext uri="{BB962C8B-B14F-4D97-AF65-F5344CB8AC3E}">
        <p14:creationId xmlns:p14="http://schemas.microsoft.com/office/powerpoint/2010/main" val="666168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46CF-9C68-8CEA-03A8-360863DEF839}"/>
              </a:ext>
            </a:extLst>
          </p:cNvPr>
          <p:cNvSpPr>
            <a:spLocks noGrp="1"/>
          </p:cNvSpPr>
          <p:nvPr>
            <p:ph type="title"/>
          </p:nvPr>
        </p:nvSpPr>
        <p:spPr/>
        <p:txBody>
          <a:bodyPr/>
          <a:lstStyle/>
          <a:p>
            <a:r>
              <a:rPr lang="en-US" dirty="0"/>
              <a:t>Real –world scenario 2</a:t>
            </a:r>
            <a:endParaRPr lang="en-IN" dirty="0"/>
          </a:p>
        </p:txBody>
      </p:sp>
      <p:sp>
        <p:nvSpPr>
          <p:cNvPr id="3" name="Content Placeholder 2">
            <a:extLst>
              <a:ext uri="{FF2B5EF4-FFF2-40B4-BE49-F238E27FC236}">
                <a16:creationId xmlns:a16="http://schemas.microsoft.com/office/drawing/2014/main" id="{8D1FE4EB-BF05-1886-81FA-0EDD1BF102F6}"/>
              </a:ext>
            </a:extLst>
          </p:cNvPr>
          <p:cNvSpPr>
            <a:spLocks noGrp="1"/>
          </p:cNvSpPr>
          <p:nvPr>
            <p:ph idx="1"/>
          </p:nvPr>
        </p:nvSpPr>
        <p:spPr/>
        <p:txBody>
          <a:bodyPr/>
          <a:lstStyle/>
          <a:p>
            <a:r>
              <a:rPr lang="en-US" dirty="0"/>
              <a:t>A tragic fire occurred in the Neonatal Intensive Care Unit (NICU) of Maharani Laxmi Bai Medical College in Jhansi, Uttar Pradesh, in November 2024. The fire resulted in the deaths of at least 18 newborns and the injury of 16 others, many of whom later succumbed to their injuries. Investigations revealed that the fire was likely caused by an electrical short circuit in an oxygen concentrator, which may have been ignited by a nurse lighting a matchstick near an oxygen cylinder. The fire spread rapidly, causing chaos and delays in evacuation. Emergency responders arrived around 30 minutes after the fire had begun, leading to further challenges in rescuing the victims.</a:t>
            </a:r>
            <a:endParaRPr lang="en-IN" dirty="0"/>
          </a:p>
        </p:txBody>
      </p:sp>
    </p:spTree>
    <p:extLst>
      <p:ext uri="{BB962C8B-B14F-4D97-AF65-F5344CB8AC3E}">
        <p14:creationId xmlns:p14="http://schemas.microsoft.com/office/powerpoint/2010/main" val="62255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CC60-9274-3052-3098-ED351F89A16A}"/>
              </a:ext>
            </a:extLst>
          </p:cNvPr>
          <p:cNvSpPr>
            <a:spLocks noGrp="1"/>
          </p:cNvSpPr>
          <p:nvPr>
            <p:ph type="title"/>
          </p:nvPr>
        </p:nvSpPr>
        <p:spPr/>
        <p:txBody>
          <a:bodyPr/>
          <a:lstStyle/>
          <a:p>
            <a:r>
              <a:rPr lang="en-US" dirty="0"/>
              <a:t>Utility and scalability</a:t>
            </a:r>
            <a:endParaRPr lang="en-IN" dirty="0"/>
          </a:p>
        </p:txBody>
      </p:sp>
      <p:sp>
        <p:nvSpPr>
          <p:cNvPr id="3" name="Content Placeholder 2">
            <a:extLst>
              <a:ext uri="{FF2B5EF4-FFF2-40B4-BE49-F238E27FC236}">
                <a16:creationId xmlns:a16="http://schemas.microsoft.com/office/drawing/2014/main" id="{9CEA331B-2C94-5E34-78E1-CB0326178DC4}"/>
              </a:ext>
            </a:extLst>
          </p:cNvPr>
          <p:cNvSpPr>
            <a:spLocks noGrp="1"/>
          </p:cNvSpPr>
          <p:nvPr>
            <p:ph idx="1"/>
          </p:nvPr>
        </p:nvSpPr>
        <p:spPr/>
        <p:txBody>
          <a:bodyPr>
            <a:normAutofit fontScale="85000" lnSpcReduction="20000"/>
          </a:bodyPr>
          <a:lstStyle/>
          <a:p>
            <a:pPr>
              <a:buNone/>
            </a:pPr>
            <a:r>
              <a:rPr lang="en-US" sz="2800" b="1" dirty="0"/>
              <a:t>Utility</a:t>
            </a:r>
            <a:endParaRPr lang="en-US" sz="2800" dirty="0"/>
          </a:p>
          <a:p>
            <a:pPr>
              <a:buFont typeface="Arial" panose="020B0604020202020204" pitchFamily="34" charset="0"/>
              <a:buChar char="•"/>
            </a:pPr>
            <a:r>
              <a:rPr lang="en-US" sz="2800" dirty="0"/>
              <a:t>Energy cost savings (up to 50% reduction).</a:t>
            </a:r>
          </a:p>
          <a:p>
            <a:pPr>
              <a:buFont typeface="Arial" panose="020B0604020202020204" pitchFamily="34" charset="0"/>
              <a:buChar char="•"/>
            </a:pPr>
            <a:r>
              <a:rPr lang="en-US" sz="2800" dirty="0"/>
              <a:t>Predictive maintenance for appliances.</a:t>
            </a:r>
          </a:p>
          <a:p>
            <a:pPr>
              <a:buFont typeface="Arial" panose="020B0604020202020204" pitchFamily="34" charset="0"/>
              <a:buChar char="•"/>
            </a:pPr>
            <a:r>
              <a:rPr lang="en-US" sz="2800" dirty="0"/>
              <a:t>Optimized appliance usage schedules.</a:t>
            </a:r>
          </a:p>
          <a:p>
            <a:pPr>
              <a:buFont typeface="Arial" panose="020B0604020202020204" pitchFamily="34" charset="0"/>
              <a:buChar char="•"/>
            </a:pPr>
            <a:r>
              <a:rPr lang="en-US" sz="2800" dirty="0"/>
              <a:t>Accurate tracking of carbon emissions.</a:t>
            </a:r>
          </a:p>
          <a:p>
            <a:pPr>
              <a:buNone/>
            </a:pPr>
            <a:r>
              <a:rPr lang="en-US" sz="2800" b="1" dirty="0"/>
              <a:t>Scalability</a:t>
            </a:r>
            <a:endParaRPr lang="en-US" sz="2800" dirty="0"/>
          </a:p>
          <a:p>
            <a:pPr>
              <a:buFont typeface="Arial" panose="020B0604020202020204" pitchFamily="34" charset="0"/>
              <a:buChar char="•"/>
            </a:pPr>
            <a:r>
              <a:rPr lang="en-US" sz="2800" dirty="0"/>
              <a:t>TAM: Global household energy management market.</a:t>
            </a:r>
          </a:p>
          <a:p>
            <a:pPr>
              <a:buFont typeface="Arial" panose="020B0604020202020204" pitchFamily="34" charset="0"/>
              <a:buChar char="•"/>
            </a:pPr>
            <a:r>
              <a:rPr lang="en-US" sz="2800" dirty="0"/>
              <a:t>SAM: Urban and suburban homes with smart meters.</a:t>
            </a:r>
          </a:p>
          <a:p>
            <a:endParaRPr lang="en-IN" sz="2800" dirty="0"/>
          </a:p>
        </p:txBody>
      </p:sp>
    </p:spTree>
    <p:extLst>
      <p:ext uri="{BB962C8B-B14F-4D97-AF65-F5344CB8AC3E}">
        <p14:creationId xmlns:p14="http://schemas.microsoft.com/office/powerpoint/2010/main" val="802085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6173C-6942-EEF6-F581-CF69E9D8D79B}"/>
              </a:ext>
            </a:extLst>
          </p:cNvPr>
          <p:cNvSpPr>
            <a:spLocks noGrp="1"/>
          </p:cNvSpPr>
          <p:nvPr>
            <p:ph type="title"/>
          </p:nvPr>
        </p:nvSpPr>
        <p:spPr/>
        <p:txBody>
          <a:bodyPr/>
          <a:lstStyle/>
          <a:p>
            <a:r>
              <a:rPr lang="en-US" dirty="0"/>
              <a:t>Economic and environmental sustainability</a:t>
            </a:r>
            <a:endParaRPr lang="en-IN" dirty="0"/>
          </a:p>
        </p:txBody>
      </p:sp>
      <p:sp>
        <p:nvSpPr>
          <p:cNvPr id="3" name="Content Placeholder 2">
            <a:extLst>
              <a:ext uri="{FF2B5EF4-FFF2-40B4-BE49-F238E27FC236}">
                <a16:creationId xmlns:a16="http://schemas.microsoft.com/office/drawing/2014/main" id="{380981AF-FF1F-B882-09B5-2E240CF78827}"/>
              </a:ext>
            </a:extLst>
          </p:cNvPr>
          <p:cNvSpPr>
            <a:spLocks noGrp="1"/>
          </p:cNvSpPr>
          <p:nvPr>
            <p:ph idx="1"/>
          </p:nvPr>
        </p:nvSpPr>
        <p:spPr/>
        <p:txBody>
          <a:bodyPr/>
          <a:lstStyle/>
          <a:p>
            <a:pPr>
              <a:buNone/>
            </a:pPr>
            <a:r>
              <a:rPr lang="en-US" b="1" dirty="0"/>
              <a:t>Economic Sustainability</a:t>
            </a:r>
            <a:endParaRPr lang="en-US" dirty="0"/>
          </a:p>
          <a:p>
            <a:pPr>
              <a:buFont typeface="Arial" panose="020B0604020202020204" pitchFamily="34" charset="0"/>
              <a:buChar char="•"/>
            </a:pPr>
            <a:r>
              <a:rPr lang="en-US" dirty="0"/>
              <a:t>Low development and implementation cost.</a:t>
            </a:r>
          </a:p>
          <a:p>
            <a:pPr>
              <a:buFont typeface="Arial" panose="020B0604020202020204" pitchFamily="34" charset="0"/>
              <a:buChar char="•"/>
            </a:pPr>
            <a:r>
              <a:rPr lang="en-US" dirty="0"/>
              <a:t>Recurring revenue through subscription model.</a:t>
            </a:r>
          </a:p>
          <a:p>
            <a:pPr>
              <a:buFont typeface="Arial" panose="020B0604020202020204" pitchFamily="34" charset="0"/>
              <a:buChar char="•"/>
            </a:pPr>
            <a:r>
              <a:rPr lang="en-US" dirty="0"/>
              <a:t>Scalable SaaS-based deployment.</a:t>
            </a:r>
          </a:p>
          <a:p>
            <a:pPr>
              <a:buNone/>
            </a:pPr>
            <a:r>
              <a:rPr lang="en-US" b="1" dirty="0"/>
              <a:t>Environmental Sustainability</a:t>
            </a:r>
            <a:endParaRPr lang="en-US" dirty="0"/>
          </a:p>
          <a:p>
            <a:pPr>
              <a:buFont typeface="Arial" panose="020B0604020202020204" pitchFamily="34" charset="0"/>
              <a:buChar char="•"/>
            </a:pPr>
            <a:r>
              <a:rPr lang="en-US" dirty="0"/>
              <a:t>Reduces unnecessary power consumption.</a:t>
            </a:r>
          </a:p>
          <a:p>
            <a:pPr>
              <a:buFont typeface="Arial" panose="020B0604020202020204" pitchFamily="34" charset="0"/>
              <a:buChar char="•"/>
            </a:pPr>
            <a:r>
              <a:rPr lang="en-US" dirty="0"/>
              <a:t>Lowers carbon emissions from households.</a:t>
            </a:r>
          </a:p>
          <a:p>
            <a:pPr>
              <a:buFont typeface="Arial" panose="020B0604020202020204" pitchFamily="34" charset="0"/>
              <a:buChar char="•"/>
            </a:pPr>
            <a:r>
              <a:rPr lang="en-US" dirty="0"/>
              <a:t>Encourages sustainable living with technology.</a:t>
            </a:r>
          </a:p>
          <a:p>
            <a:endParaRPr lang="en-IN" dirty="0"/>
          </a:p>
        </p:txBody>
      </p:sp>
    </p:spTree>
    <p:extLst>
      <p:ext uri="{BB962C8B-B14F-4D97-AF65-F5344CB8AC3E}">
        <p14:creationId xmlns:p14="http://schemas.microsoft.com/office/powerpoint/2010/main" val="2332217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2295-9749-86EC-5972-A695FA9A43E8}"/>
              </a:ext>
            </a:extLst>
          </p:cNvPr>
          <p:cNvSpPr>
            <a:spLocks noGrp="1"/>
          </p:cNvSpPr>
          <p:nvPr>
            <p:ph type="title"/>
          </p:nvPr>
        </p:nvSpPr>
        <p:spPr/>
        <p:txBody>
          <a:bodyPr/>
          <a:lstStyle/>
          <a:p>
            <a:r>
              <a:rPr lang="en-IN" dirty="0"/>
              <a:t>            A Sustainable Advantage</a:t>
            </a:r>
          </a:p>
        </p:txBody>
      </p:sp>
      <p:sp>
        <p:nvSpPr>
          <p:cNvPr id="3" name="Content Placeholder 2">
            <a:extLst>
              <a:ext uri="{FF2B5EF4-FFF2-40B4-BE49-F238E27FC236}">
                <a16:creationId xmlns:a16="http://schemas.microsoft.com/office/drawing/2014/main" id="{8A764DC8-D420-7845-869A-6AA90DB426AA}"/>
              </a:ext>
            </a:extLst>
          </p:cNvPr>
          <p:cNvSpPr>
            <a:spLocks noGrp="1"/>
          </p:cNvSpPr>
          <p:nvPr>
            <p:ph idx="1"/>
          </p:nvPr>
        </p:nvSpPr>
        <p:spPr/>
        <p:txBody>
          <a:bodyPr>
            <a:normAutofit/>
          </a:bodyPr>
          <a:lstStyle/>
          <a:p>
            <a:endParaRPr lang="en-US" dirty="0"/>
          </a:p>
          <a:p>
            <a:r>
              <a:rPr lang="en-US" sz="2800" dirty="0"/>
              <a:t>Optimized energy use results in noticeably lower electricity bills</a:t>
            </a:r>
          </a:p>
          <a:p>
            <a:r>
              <a:rPr lang="en-US" sz="2800" dirty="0"/>
              <a:t>Tangible reduction in carbon emissions from daily operations</a:t>
            </a:r>
          </a:p>
          <a:p>
            <a:r>
              <a:rPr lang="en-US" sz="2800" dirty="0"/>
              <a:t>Empowers users to make informed, eco-conscious choices</a:t>
            </a:r>
          </a:p>
          <a:p>
            <a:endParaRPr lang="en-IN" dirty="0"/>
          </a:p>
        </p:txBody>
      </p:sp>
    </p:spTree>
    <p:extLst>
      <p:ext uri="{BB962C8B-B14F-4D97-AF65-F5344CB8AC3E}">
        <p14:creationId xmlns:p14="http://schemas.microsoft.com/office/powerpoint/2010/main" val="412713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6E27D-681C-261D-608C-1EE081BB8D1E}"/>
              </a:ext>
            </a:extLst>
          </p:cNvPr>
          <p:cNvSpPr>
            <a:spLocks noGrp="1"/>
          </p:cNvSpPr>
          <p:nvPr>
            <p:ph type="title"/>
          </p:nvPr>
        </p:nvSpPr>
        <p:spPr/>
        <p:txBody>
          <a:bodyPr/>
          <a:lstStyle/>
          <a:p>
            <a:r>
              <a:rPr lang="en-US" dirty="0"/>
              <a:t>Future scope</a:t>
            </a:r>
            <a:endParaRPr lang="en-IN" dirty="0"/>
          </a:p>
        </p:txBody>
      </p:sp>
      <p:sp>
        <p:nvSpPr>
          <p:cNvPr id="3" name="Content Placeholder 2">
            <a:extLst>
              <a:ext uri="{FF2B5EF4-FFF2-40B4-BE49-F238E27FC236}">
                <a16:creationId xmlns:a16="http://schemas.microsoft.com/office/drawing/2014/main" id="{89845781-79BE-C7B1-AC89-58723C5D4A3F}"/>
              </a:ext>
            </a:extLst>
          </p:cNvPr>
          <p:cNvSpPr>
            <a:spLocks noGrp="1"/>
          </p:cNvSpPr>
          <p:nvPr>
            <p:ph idx="1"/>
          </p:nvPr>
        </p:nvSpPr>
        <p:spPr>
          <a:xfrm>
            <a:off x="1154954" y="2603500"/>
            <a:ext cx="8761413" cy="2527300"/>
          </a:xfrm>
        </p:spPr>
        <p:txBody>
          <a:bodyPr/>
          <a:lstStyle/>
          <a:p>
            <a:r>
              <a:rPr lang="en-IN" dirty="0"/>
              <a:t>AI model enhancement for broader fault types. </a:t>
            </a:r>
          </a:p>
          <a:p>
            <a:r>
              <a:rPr lang="en-IN" dirty="0"/>
              <a:t>Expansion to commercial buildings  and industries.</a:t>
            </a:r>
          </a:p>
          <a:p>
            <a:r>
              <a:rPr lang="en-IN" dirty="0"/>
              <a:t>Collaboration with appliance manufacturers. </a:t>
            </a:r>
          </a:p>
          <a:p>
            <a:r>
              <a:rPr lang="en-US" dirty="0"/>
              <a:t>Take our home energy-saving AI to factories, hospitals, and offices—stop waste, predict machine failures, and cut costs with zero extra hardware</a:t>
            </a:r>
            <a:endParaRPr lang="en-IN" dirty="0"/>
          </a:p>
        </p:txBody>
      </p:sp>
    </p:spTree>
    <p:extLst>
      <p:ext uri="{BB962C8B-B14F-4D97-AF65-F5344CB8AC3E}">
        <p14:creationId xmlns:p14="http://schemas.microsoft.com/office/powerpoint/2010/main" val="233931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99DB-92B1-E8BC-AAAC-9C135BC35F3B}"/>
              </a:ext>
            </a:extLst>
          </p:cNvPr>
          <p:cNvSpPr>
            <a:spLocks noGrp="1"/>
          </p:cNvSpPr>
          <p:nvPr>
            <p:ph type="title"/>
          </p:nvPr>
        </p:nvSpPr>
        <p:spPr/>
        <p:txBody>
          <a:bodyPr/>
          <a:lstStyle/>
          <a:p>
            <a:r>
              <a:rPr lang="en-US" dirty="0"/>
              <a:t>THANK YOU</a:t>
            </a:r>
            <a:endParaRPr lang="en-IN" dirty="0"/>
          </a:p>
        </p:txBody>
      </p:sp>
      <p:sp>
        <p:nvSpPr>
          <p:cNvPr id="3" name="Content Placeholder 2">
            <a:extLst>
              <a:ext uri="{FF2B5EF4-FFF2-40B4-BE49-F238E27FC236}">
                <a16:creationId xmlns:a16="http://schemas.microsoft.com/office/drawing/2014/main" id="{17F99C3D-ABB4-ED5E-6C12-64F67C69AFE2}"/>
              </a:ext>
            </a:extLst>
          </p:cNvPr>
          <p:cNvSpPr>
            <a:spLocks noGrp="1"/>
          </p:cNvSpPr>
          <p:nvPr>
            <p:ph idx="1"/>
          </p:nvPr>
        </p:nvSpPr>
        <p:spPr>
          <a:xfrm>
            <a:off x="1090708" y="2044700"/>
            <a:ext cx="8825659" cy="4559300"/>
          </a:xfrm>
        </p:spPr>
        <p:txBody>
          <a:bodyPr>
            <a:normAutofit/>
          </a:bodyPr>
          <a:lstStyle/>
          <a:p>
            <a:endParaRPr lang="en-US" sz="3200" dirty="0"/>
          </a:p>
          <a:p>
            <a:r>
              <a:rPr lang="en-US" sz="2000" dirty="0"/>
              <a:t>Join us in revolutionizing home energy management</a:t>
            </a:r>
          </a:p>
          <a:p>
            <a:r>
              <a:rPr lang="en-US" sz="2000" dirty="0"/>
              <a:t>Let’s create safer, smarter, and more sustainable homes together</a:t>
            </a:r>
          </a:p>
          <a:p>
            <a:r>
              <a:rPr lang="en-US" sz="2000" dirty="0"/>
              <a:t>Contact us for demos, collaborations, or Q&amp;A</a:t>
            </a:r>
          </a:p>
          <a:p>
            <a:r>
              <a:rPr lang="en-US" sz="2300" b="1" i="1" dirty="0"/>
              <a:t>If AI can save your fridge, imagine what it can do for factories, hospitals, and cities. The future of energy isn’t just smart—it’s unstoppable</a:t>
            </a:r>
            <a:r>
              <a:rPr lang="en-US" sz="3200" i="1" dirty="0"/>
              <a:t>."</a:t>
            </a:r>
            <a:endParaRPr lang="en-US" sz="3200" dirty="0"/>
          </a:p>
          <a:p>
            <a:pPr marL="0" indent="0">
              <a:buNone/>
            </a:pPr>
            <a:endParaRPr lang="en-IN" sz="3200" dirty="0"/>
          </a:p>
        </p:txBody>
      </p:sp>
    </p:spTree>
    <p:extLst>
      <p:ext uri="{BB962C8B-B14F-4D97-AF65-F5344CB8AC3E}">
        <p14:creationId xmlns:p14="http://schemas.microsoft.com/office/powerpoint/2010/main" val="1923946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2DEF-2E00-B623-7107-38DE170D79B4}"/>
              </a:ext>
            </a:extLst>
          </p:cNvPr>
          <p:cNvSpPr>
            <a:spLocks noGrp="1"/>
          </p:cNvSpPr>
          <p:nvPr>
            <p:ph type="title"/>
          </p:nvPr>
        </p:nvSpPr>
        <p:spPr/>
        <p:txBody>
          <a:bodyPr/>
          <a:lstStyle/>
          <a:p>
            <a:r>
              <a:rPr lang="en-US" dirty="0"/>
              <a:t>Team details</a:t>
            </a:r>
            <a:endParaRPr lang="en-IN" dirty="0"/>
          </a:p>
        </p:txBody>
      </p:sp>
      <p:sp>
        <p:nvSpPr>
          <p:cNvPr id="3" name="Content Placeholder 2">
            <a:extLst>
              <a:ext uri="{FF2B5EF4-FFF2-40B4-BE49-F238E27FC236}">
                <a16:creationId xmlns:a16="http://schemas.microsoft.com/office/drawing/2014/main" id="{EE7F2F0C-DB4B-0C7D-CD43-242589DD1A5E}"/>
              </a:ext>
            </a:extLst>
          </p:cNvPr>
          <p:cNvSpPr>
            <a:spLocks noGrp="1"/>
          </p:cNvSpPr>
          <p:nvPr>
            <p:ph idx="1"/>
          </p:nvPr>
        </p:nvSpPr>
        <p:spPr/>
        <p:txBody>
          <a:bodyPr/>
          <a:lstStyle/>
          <a:p>
            <a:r>
              <a:rPr lang="en-US" dirty="0"/>
              <a:t>G Harsha veena – 23311a04eg  - Sreenidhi institute of science and technology </a:t>
            </a:r>
          </a:p>
          <a:p>
            <a:r>
              <a:rPr lang="en-US" dirty="0"/>
              <a:t>P Akshay Kumar -23311a04ej - Sreenidhi institute of science and technology</a:t>
            </a:r>
          </a:p>
          <a:p>
            <a:r>
              <a:rPr lang="en-US" dirty="0"/>
              <a:t>M Shashi kiran-24311a66m5  - Sreenidhi institute of science and technology</a:t>
            </a:r>
          </a:p>
          <a:p>
            <a:r>
              <a:rPr lang="en-US" dirty="0"/>
              <a:t>T. Akhil thallada-24011cseai0155 – Sreenidhi university</a:t>
            </a:r>
          </a:p>
        </p:txBody>
      </p:sp>
    </p:spTree>
    <p:extLst>
      <p:ext uri="{BB962C8B-B14F-4D97-AF65-F5344CB8AC3E}">
        <p14:creationId xmlns:p14="http://schemas.microsoft.com/office/powerpoint/2010/main" val="4090199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7EF0-2118-0C68-62FB-6585A68EF72F}"/>
              </a:ext>
            </a:extLst>
          </p:cNvPr>
          <p:cNvSpPr>
            <a:spLocks noGrp="1"/>
          </p:cNvSpPr>
          <p:nvPr>
            <p:ph type="title"/>
          </p:nvPr>
        </p:nvSpPr>
        <p:spPr/>
        <p:txBody>
          <a:bodyPr/>
          <a:lstStyle/>
          <a:p>
            <a:r>
              <a:rPr lang="en-US" dirty="0"/>
              <a:t>Type of innovation</a:t>
            </a:r>
            <a:endParaRPr lang="en-IN" dirty="0"/>
          </a:p>
        </p:txBody>
      </p:sp>
      <p:sp>
        <p:nvSpPr>
          <p:cNvPr id="3" name="Content Placeholder 2">
            <a:extLst>
              <a:ext uri="{FF2B5EF4-FFF2-40B4-BE49-F238E27FC236}">
                <a16:creationId xmlns:a16="http://schemas.microsoft.com/office/drawing/2014/main" id="{17A067C8-1E69-3827-74B4-3CD8602F1036}"/>
              </a:ext>
            </a:extLst>
          </p:cNvPr>
          <p:cNvSpPr>
            <a:spLocks noGrp="1"/>
          </p:cNvSpPr>
          <p:nvPr>
            <p:ph idx="1"/>
          </p:nvPr>
        </p:nvSpPr>
        <p:spPr/>
        <p:txBody>
          <a:bodyPr>
            <a:normAutofit fontScale="25000" lnSpcReduction="20000"/>
          </a:bodyPr>
          <a:lstStyle/>
          <a:p>
            <a:pPr>
              <a:buNone/>
            </a:pPr>
            <a:r>
              <a:rPr lang="en-IN" sz="6400" b="1" dirty="0"/>
              <a:t>Technological Innovation</a:t>
            </a:r>
          </a:p>
          <a:p>
            <a:pPr>
              <a:buNone/>
            </a:pPr>
            <a:r>
              <a:rPr lang="en-IN" sz="6400" i="1" dirty="0"/>
              <a:t>"AI that detects appliance faults using only smart meter data—no extra hardware needed."</a:t>
            </a:r>
            <a:endParaRPr lang="en-IN" sz="6400" dirty="0"/>
          </a:p>
          <a:p>
            <a:pPr>
              <a:buNone/>
            </a:pPr>
            <a:r>
              <a:rPr lang="en-IN" sz="6400" b="1" dirty="0"/>
              <a:t>2. Disruptive Innovation</a:t>
            </a:r>
          </a:p>
          <a:p>
            <a:pPr>
              <a:buNone/>
            </a:pPr>
            <a:r>
              <a:rPr lang="en-IN" sz="6400" i="1" dirty="0"/>
              <a:t>"Makes energy monitoring 10x cheaper by eliminating costly IoT devices."</a:t>
            </a:r>
            <a:endParaRPr lang="en-IN" sz="6400" dirty="0"/>
          </a:p>
          <a:p>
            <a:pPr>
              <a:buNone/>
            </a:pPr>
            <a:r>
              <a:rPr lang="en-IN" sz="6400" b="1" dirty="0"/>
              <a:t>3. Social Innovation</a:t>
            </a:r>
          </a:p>
          <a:p>
            <a:pPr>
              <a:buNone/>
            </a:pPr>
            <a:r>
              <a:rPr lang="en-IN" sz="6400" i="1" dirty="0"/>
              <a:t>"Helps low-income households cut bills without upfront costs."</a:t>
            </a:r>
            <a:endParaRPr lang="en-IN" sz="6400" dirty="0"/>
          </a:p>
          <a:p>
            <a:pPr>
              <a:buNone/>
            </a:pPr>
            <a:r>
              <a:rPr lang="en-IN" sz="6400" b="1" dirty="0"/>
              <a:t>4. Sustainable Innovation</a:t>
            </a:r>
          </a:p>
          <a:p>
            <a:pPr>
              <a:buNone/>
            </a:pPr>
            <a:r>
              <a:rPr lang="en-IN" sz="6400" dirty="0"/>
              <a:t>*"Reduces home CO₂ emissions by 0.5 tons/year—like planting 12 trees."*</a:t>
            </a:r>
          </a:p>
          <a:p>
            <a:pPr>
              <a:buNone/>
            </a:pPr>
            <a:r>
              <a:rPr lang="en-IN" sz="6400" b="1" dirty="0"/>
              <a:t>5. Business Model Innovation</a:t>
            </a:r>
          </a:p>
          <a:p>
            <a:pPr>
              <a:buNone/>
            </a:pPr>
            <a:r>
              <a:rPr lang="en-IN" sz="6400" i="1" dirty="0"/>
              <a:t>"Utilities pay us to reduce grid strain; families save for free."</a:t>
            </a:r>
            <a:endParaRPr lang="en-IN" sz="6400" dirty="0"/>
          </a:p>
          <a:p>
            <a:pPr>
              <a:buNone/>
            </a:pPr>
            <a:r>
              <a:rPr lang="en-IN" sz="6400" b="1" dirty="0"/>
              <a:t>6. Process Innovation</a:t>
            </a:r>
          </a:p>
          <a:p>
            <a:r>
              <a:rPr lang="en-IN" sz="6400" dirty="0"/>
              <a:t>*"Automates energy audits that normally cost $500/hour."</a:t>
            </a:r>
          </a:p>
          <a:p>
            <a:endParaRPr lang="en-IN" dirty="0"/>
          </a:p>
        </p:txBody>
      </p:sp>
      <p:sp>
        <p:nvSpPr>
          <p:cNvPr id="5" name="Rectangle 2">
            <a:extLst>
              <a:ext uri="{FF2B5EF4-FFF2-40B4-BE49-F238E27FC236}">
                <a16:creationId xmlns:a16="http://schemas.microsoft.com/office/drawing/2014/main" id="{13D87781-C09E-383F-FBB2-CF5647F42F6F}"/>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91125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5F5E3-42B1-A8CF-E247-15AB384C48B9}"/>
              </a:ext>
            </a:extLst>
          </p:cNvPr>
          <p:cNvSpPr>
            <a:spLocks noGrp="1"/>
          </p:cNvSpPr>
          <p:nvPr>
            <p:ph type="title"/>
          </p:nvPr>
        </p:nvSpPr>
        <p:spPr/>
        <p:txBody>
          <a:bodyPr/>
          <a:lstStyle/>
          <a:p>
            <a:r>
              <a:rPr lang="en-US" dirty="0"/>
              <a:t>Problem statement </a:t>
            </a:r>
            <a:endParaRPr lang="en-IN" dirty="0"/>
          </a:p>
        </p:txBody>
      </p:sp>
      <p:sp>
        <p:nvSpPr>
          <p:cNvPr id="3" name="Content Placeholder 2">
            <a:extLst>
              <a:ext uri="{FF2B5EF4-FFF2-40B4-BE49-F238E27FC236}">
                <a16:creationId xmlns:a16="http://schemas.microsoft.com/office/drawing/2014/main" id="{226C087E-B566-38DA-D5AB-85BD62E00EAB}"/>
              </a:ext>
            </a:extLst>
          </p:cNvPr>
          <p:cNvSpPr>
            <a:spLocks noGrp="1"/>
          </p:cNvSpPr>
          <p:nvPr>
            <p:ph idx="1"/>
          </p:nvPr>
        </p:nvSpPr>
        <p:spPr>
          <a:xfrm>
            <a:off x="138930" y="2306320"/>
            <a:ext cx="11609340" cy="3901440"/>
          </a:xfrm>
        </p:spPr>
        <p:txBody>
          <a:bodyPr/>
          <a:lstStyle/>
          <a:p>
            <a:pPr marL="0" indent="0">
              <a:buNone/>
            </a:pPr>
            <a:endParaRPr lang="en-US" dirty="0"/>
          </a:p>
          <a:p>
            <a:endParaRPr lang="en-IN" dirty="0"/>
          </a:p>
        </p:txBody>
      </p:sp>
      <p:sp>
        <p:nvSpPr>
          <p:cNvPr id="5" name="Rectangle 2">
            <a:extLst>
              <a:ext uri="{FF2B5EF4-FFF2-40B4-BE49-F238E27FC236}">
                <a16:creationId xmlns:a16="http://schemas.microsoft.com/office/drawing/2014/main" id="{0A4C4552-0A25-BD77-06A9-70B2D6126D31}"/>
              </a:ext>
            </a:extLst>
          </p:cNvPr>
          <p:cNvSpPr>
            <a:spLocks noChangeArrowheads="1"/>
          </p:cNvSpPr>
          <p:nvPr/>
        </p:nvSpPr>
        <p:spPr bwMode="auto">
          <a:xfrm>
            <a:off x="940371" y="2591317"/>
            <a:ext cx="1125162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The </a:t>
            </a:r>
            <a:r>
              <a:rPr lang="en-US" altLang="en-US" sz="2000" dirty="0">
                <a:latin typeface="Arial" panose="020B0604020202020204" pitchFamily="34" charset="0"/>
              </a:rPr>
              <a:t>Homes today are powered by electricity—but run inefficiently due to undetected appliance faults.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Most households lack smart monitoring to catch this energy waste in real-time.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Existing tools are either too generic or expensive for average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As climate change accelerates, every unit of wasted energy adds to the crisis.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There's a growing demand for accessible, AI-based energy management solutions.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Our approach empowers users to track, reduce, and act on energy inefficiencies.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It aligns with environmental goals while supporting household savings.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This isn’t just innovation—it’s a necessity for a sustainable future</a:t>
            </a:r>
            <a:r>
              <a:rPr kumimoji="0" lang="en-US" altLang="en-US" sz="1800" b="0" i="0" u="none" strike="noStrike" cap="none" normalizeH="0" baseline="0" dirty="0">
                <a:ln>
                  <a:noFill/>
                </a:ln>
                <a:solidFill>
                  <a:schemeClr val="tx1"/>
                </a:solidFill>
                <a:effectLst/>
                <a:latin typeface="Arial" panose="020B0604020202020204" pitchFamily="34" charset="0"/>
              </a:rPr>
              <a:t>.</a:t>
            </a:r>
          </a:p>
          <a:p>
            <a:pPr>
              <a:buFont typeface="Arial" panose="020B0604020202020204" pitchFamily="34" charset="0"/>
              <a:buChar char="•"/>
            </a:pPr>
            <a:r>
              <a:rPr lang="en-US" b="1" dirty="0"/>
              <a:t>Market</a:t>
            </a:r>
            <a:r>
              <a:rPr lang="en-US" dirty="0"/>
              <a:t>: Growing need for affordable smart energy tools.</a:t>
            </a:r>
          </a:p>
          <a:p>
            <a:pPr>
              <a:buFont typeface="Arial" panose="020B0604020202020204" pitchFamily="34" charset="0"/>
              <a:buChar char="•"/>
            </a:pPr>
            <a:r>
              <a:rPr lang="en-US" b="1" dirty="0"/>
              <a:t>Society</a:t>
            </a:r>
            <a:r>
              <a:rPr lang="en-US" dirty="0"/>
              <a:t>: Helps households save money and live sustainably.</a:t>
            </a:r>
          </a:p>
          <a:p>
            <a:pPr>
              <a:buFont typeface="Arial" panose="020B0604020202020204" pitchFamily="34" charset="0"/>
              <a:buChar char="•"/>
            </a:pPr>
            <a:r>
              <a:rPr lang="en-US" b="1" dirty="0"/>
              <a:t>Industry</a:t>
            </a:r>
            <a:r>
              <a:rPr lang="en-US" dirty="0"/>
              <a:t>: Supports energy efficiency and decarbonization goals.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111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24B0-4F09-A113-84CC-3BB85B4897E6}"/>
              </a:ext>
            </a:extLst>
          </p:cNvPr>
          <p:cNvSpPr>
            <a:spLocks noGrp="1"/>
          </p:cNvSpPr>
          <p:nvPr>
            <p:ph type="title"/>
          </p:nvPr>
        </p:nvSpPr>
        <p:spPr/>
        <p:txBody>
          <a:bodyPr/>
          <a:lstStyle/>
          <a:p>
            <a:r>
              <a:rPr lang="en-US" dirty="0"/>
              <a:t>Solution </a:t>
            </a:r>
            <a:endParaRPr lang="en-IN" dirty="0"/>
          </a:p>
        </p:txBody>
      </p:sp>
      <p:sp>
        <p:nvSpPr>
          <p:cNvPr id="3" name="Content Placeholder 2">
            <a:extLst>
              <a:ext uri="{FF2B5EF4-FFF2-40B4-BE49-F238E27FC236}">
                <a16:creationId xmlns:a16="http://schemas.microsoft.com/office/drawing/2014/main" id="{14617C98-2BF6-4607-040D-BD13BFD3465A}"/>
              </a:ext>
            </a:extLst>
          </p:cNvPr>
          <p:cNvSpPr>
            <a:spLocks noGrp="1"/>
          </p:cNvSpPr>
          <p:nvPr>
            <p:ph idx="1"/>
          </p:nvPr>
        </p:nvSpPr>
        <p:spPr/>
        <p:txBody>
          <a:bodyPr>
            <a:normAutofit fontScale="85000" lnSpcReduction="20000"/>
          </a:bodyPr>
          <a:lstStyle/>
          <a:p>
            <a:pPr>
              <a:buNone/>
            </a:pPr>
            <a:r>
              <a:rPr lang="en-US" dirty="0"/>
              <a:t>Our solution introduces a dual-layered AI-powered platform that combines real-time data analytics with adaptive learning to deliver smart energy insights.</a:t>
            </a:r>
          </a:p>
          <a:p>
            <a:pPr>
              <a:buNone/>
            </a:pPr>
            <a:r>
              <a:rPr lang="en-US" dirty="0"/>
              <a:t>Instead of just monitoring electricity use, the platform learns household energy behavior over time, anticipates abnormal usage patterns, and predicts potential failures before they escalate.</a:t>
            </a:r>
          </a:p>
          <a:p>
            <a:pPr>
              <a:buNone/>
            </a:pPr>
            <a:r>
              <a:rPr lang="en-US" dirty="0"/>
              <a:t>Key features include:</a:t>
            </a:r>
          </a:p>
          <a:p>
            <a:pPr>
              <a:buFont typeface="Arial" panose="020B0604020202020204" pitchFamily="34" charset="0"/>
              <a:buChar char="•"/>
            </a:pPr>
            <a:r>
              <a:rPr lang="en-US" dirty="0"/>
              <a:t>AI-based appliance profiling and fault prediction.</a:t>
            </a:r>
          </a:p>
          <a:p>
            <a:pPr>
              <a:buFont typeface="Arial" panose="020B0604020202020204" pitchFamily="34" charset="0"/>
              <a:buChar char="•"/>
            </a:pPr>
            <a:r>
              <a:rPr lang="en-US" dirty="0"/>
              <a:t>Dynamic recommendations for energy-efficient usage schedules.</a:t>
            </a:r>
          </a:p>
          <a:p>
            <a:pPr>
              <a:buFont typeface="Arial" panose="020B0604020202020204" pitchFamily="34" charset="0"/>
              <a:buChar char="•"/>
            </a:pPr>
            <a:r>
              <a:rPr lang="en-US" dirty="0"/>
              <a:t>Smart alerts integrated into a mobile/web dashboard.</a:t>
            </a:r>
          </a:p>
          <a:p>
            <a:pPr>
              <a:buFont typeface="Arial" panose="020B0604020202020204" pitchFamily="34" charset="0"/>
              <a:buChar char="•"/>
            </a:pPr>
            <a:r>
              <a:rPr lang="en-US" dirty="0"/>
              <a:t>Optional compatibility with affordable plug-in sensors for more granular control.</a:t>
            </a:r>
          </a:p>
          <a:p>
            <a:r>
              <a:rPr lang="en-US" dirty="0"/>
              <a:t>This hybrid approach balances precision, affordability, and ease of use, creating an intelligent assistant for sustainable and safe energy consumption at home.</a:t>
            </a:r>
          </a:p>
          <a:p>
            <a:endParaRPr lang="en-IN" dirty="0"/>
          </a:p>
        </p:txBody>
      </p:sp>
    </p:spTree>
    <p:extLst>
      <p:ext uri="{BB962C8B-B14F-4D97-AF65-F5344CB8AC3E}">
        <p14:creationId xmlns:p14="http://schemas.microsoft.com/office/powerpoint/2010/main" val="3225643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95D4-F47D-A3B4-AB94-E79DFA4A6BF9}"/>
              </a:ext>
            </a:extLst>
          </p:cNvPr>
          <p:cNvSpPr>
            <a:spLocks noGrp="1"/>
          </p:cNvSpPr>
          <p:nvPr>
            <p:ph type="title"/>
          </p:nvPr>
        </p:nvSpPr>
        <p:spPr/>
        <p:txBody>
          <a:bodyPr/>
          <a:lstStyle/>
          <a:p>
            <a:r>
              <a:rPr lang="en-IN" dirty="0"/>
              <a:t>                  How It All Works</a:t>
            </a:r>
          </a:p>
        </p:txBody>
      </p:sp>
      <p:sp>
        <p:nvSpPr>
          <p:cNvPr id="3" name="Content Placeholder 2">
            <a:extLst>
              <a:ext uri="{FF2B5EF4-FFF2-40B4-BE49-F238E27FC236}">
                <a16:creationId xmlns:a16="http://schemas.microsoft.com/office/drawing/2014/main" id="{CE132B0F-6892-883F-7B17-7FB2A8267332}"/>
              </a:ext>
            </a:extLst>
          </p:cNvPr>
          <p:cNvSpPr>
            <a:spLocks noGrp="1"/>
          </p:cNvSpPr>
          <p:nvPr>
            <p:ph idx="1"/>
          </p:nvPr>
        </p:nvSpPr>
        <p:spPr>
          <a:xfrm>
            <a:off x="1158542" y="2044700"/>
            <a:ext cx="8825659" cy="3416300"/>
          </a:xfrm>
        </p:spPr>
        <p:txBody>
          <a:bodyPr>
            <a:noAutofit/>
          </a:bodyPr>
          <a:lstStyle/>
          <a:p>
            <a:endParaRPr lang="en-IN" sz="2800" dirty="0"/>
          </a:p>
          <a:p>
            <a:r>
              <a:rPr lang="en-IN" sz="2800" dirty="0"/>
              <a:t>Sleek, non-invasive sensors installed at key points in your home</a:t>
            </a:r>
          </a:p>
          <a:p>
            <a:r>
              <a:rPr lang="en-IN" sz="2800" dirty="0"/>
              <a:t>Collects granular energy consumption data 24/7</a:t>
            </a:r>
          </a:p>
          <a:p>
            <a:r>
              <a:rPr lang="en-IN" sz="2800" dirty="0"/>
              <a:t>AI learns your unique usage patterns and detects anomalies instantly</a:t>
            </a:r>
          </a:p>
          <a:p>
            <a:r>
              <a:rPr lang="en-IN" sz="2800" dirty="0"/>
              <a:t>You receive actionable alerts via a seamless mobile/web interface</a:t>
            </a:r>
          </a:p>
          <a:p>
            <a:endParaRPr lang="en-IN" sz="2800" dirty="0"/>
          </a:p>
        </p:txBody>
      </p:sp>
    </p:spTree>
    <p:extLst>
      <p:ext uri="{BB962C8B-B14F-4D97-AF65-F5344CB8AC3E}">
        <p14:creationId xmlns:p14="http://schemas.microsoft.com/office/powerpoint/2010/main" val="2065045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5C6E-370D-5DBC-74C2-1F01A4A64065}"/>
              </a:ext>
            </a:extLst>
          </p:cNvPr>
          <p:cNvSpPr>
            <a:spLocks noGrp="1"/>
          </p:cNvSpPr>
          <p:nvPr>
            <p:ph type="title"/>
          </p:nvPr>
        </p:nvSpPr>
        <p:spPr/>
        <p:txBody>
          <a:bodyPr/>
          <a:lstStyle/>
          <a:p>
            <a:r>
              <a:rPr lang="en-IN" dirty="0"/>
              <a:t>                Our Visionary Solution</a:t>
            </a:r>
          </a:p>
        </p:txBody>
      </p:sp>
      <p:sp>
        <p:nvSpPr>
          <p:cNvPr id="3" name="Content Placeholder 2">
            <a:extLst>
              <a:ext uri="{FF2B5EF4-FFF2-40B4-BE49-F238E27FC236}">
                <a16:creationId xmlns:a16="http://schemas.microsoft.com/office/drawing/2014/main" id="{4ABEBB7E-5133-F1C7-8445-9C74218C6618}"/>
              </a:ext>
            </a:extLst>
          </p:cNvPr>
          <p:cNvSpPr>
            <a:spLocks noGrp="1"/>
          </p:cNvSpPr>
          <p:nvPr>
            <p:ph idx="1"/>
          </p:nvPr>
        </p:nvSpPr>
        <p:spPr/>
        <p:txBody>
          <a:bodyPr/>
          <a:lstStyle/>
          <a:p>
            <a:endParaRPr lang="en-US" dirty="0"/>
          </a:p>
          <a:p>
            <a:r>
              <a:rPr lang="en-US" sz="2800" dirty="0"/>
              <a:t>Introducing an AI-driven system with integrated smart sensors</a:t>
            </a:r>
          </a:p>
          <a:p>
            <a:r>
              <a:rPr lang="en-US" sz="2800" dirty="0"/>
              <a:t>Monitors real-time energy usage with precision</a:t>
            </a:r>
          </a:p>
          <a:p>
            <a:r>
              <a:rPr lang="en-US" sz="2800" dirty="0"/>
              <a:t>Think of it as a digital wellness coach for your home’s electrical health</a:t>
            </a:r>
          </a:p>
          <a:p>
            <a:endParaRPr lang="en-IN" dirty="0"/>
          </a:p>
        </p:txBody>
      </p:sp>
    </p:spTree>
    <p:extLst>
      <p:ext uri="{BB962C8B-B14F-4D97-AF65-F5344CB8AC3E}">
        <p14:creationId xmlns:p14="http://schemas.microsoft.com/office/powerpoint/2010/main" val="27553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C8B02-02BF-8C88-D7E1-EB40A342C9A6}"/>
              </a:ext>
            </a:extLst>
          </p:cNvPr>
          <p:cNvSpPr>
            <a:spLocks noGrp="1"/>
          </p:cNvSpPr>
          <p:nvPr>
            <p:ph type="title"/>
          </p:nvPr>
        </p:nvSpPr>
        <p:spPr/>
        <p:txBody>
          <a:bodyPr/>
          <a:lstStyle/>
          <a:p>
            <a:r>
              <a:rPr lang="en-US" dirty="0"/>
              <a:t>comparison</a:t>
            </a:r>
            <a:endParaRPr lang="en-IN" dirty="0"/>
          </a:p>
        </p:txBody>
      </p:sp>
      <p:sp>
        <p:nvSpPr>
          <p:cNvPr id="3" name="Content Placeholder 2">
            <a:extLst>
              <a:ext uri="{FF2B5EF4-FFF2-40B4-BE49-F238E27FC236}">
                <a16:creationId xmlns:a16="http://schemas.microsoft.com/office/drawing/2014/main" id="{5D6E213F-56DE-99A3-A0C6-35C0EC09FD54}"/>
              </a:ext>
            </a:extLst>
          </p:cNvPr>
          <p:cNvSpPr>
            <a:spLocks noGrp="1"/>
          </p:cNvSpPr>
          <p:nvPr>
            <p:ph idx="1"/>
          </p:nvPr>
        </p:nvSpPr>
        <p:spPr>
          <a:xfrm>
            <a:off x="1154954" y="2346960"/>
            <a:ext cx="10183606" cy="4135120"/>
          </a:xfrm>
        </p:spPr>
        <p:txBody>
          <a:bodyPr>
            <a:normAutofit fontScale="85000" lnSpcReduction="20000"/>
          </a:bodyPr>
          <a:lstStyle/>
          <a:p>
            <a:pPr>
              <a:buFont typeface="+mj-lt"/>
              <a:buAutoNum type="arabicPeriod"/>
            </a:pPr>
            <a:r>
              <a:rPr lang="en-US" b="1" dirty="0"/>
              <a:t>No Hardware vs Hardware-Dependent</a:t>
            </a:r>
            <a:br>
              <a:rPr lang="en-US" dirty="0"/>
            </a:br>
            <a:r>
              <a:rPr lang="en-US" dirty="0"/>
              <a:t>Competitors require expensive smart plugs (25−25−75/device) or full appliance replacements. Our solution works with existing meters - zero installation, zero extra cost.</a:t>
            </a:r>
          </a:p>
          <a:p>
            <a:pPr>
              <a:buFont typeface="+mj-lt"/>
              <a:buAutoNum type="arabicPeriod"/>
            </a:pPr>
            <a:r>
              <a:rPr lang="en-US" b="1" dirty="0"/>
              <a:t>Whole-Home Visibility vs Partial Coverage</a:t>
            </a:r>
            <a:br>
              <a:rPr lang="en-US" dirty="0"/>
            </a:br>
            <a:r>
              <a:rPr lang="en-US" dirty="0"/>
              <a:t>Other solutions only monitor what you plug in (smart plugs) or replace (smart appliances). We analyze everything connected to your home's electrical system - 100% coverage.</a:t>
            </a:r>
          </a:p>
          <a:p>
            <a:pPr>
              <a:buFont typeface="+mj-lt"/>
              <a:buAutoNum type="arabicPeriod"/>
            </a:pPr>
            <a:r>
              <a:rPr lang="en-US" b="1" dirty="0"/>
              <a:t>Adaptive Intelligence vs Static Monitoring</a:t>
            </a:r>
            <a:br>
              <a:rPr lang="en-US" dirty="0"/>
            </a:br>
            <a:r>
              <a:rPr lang="en-US" dirty="0"/>
              <a:t>Competitors show raw consumption data. Our AI learns your home's patterns to provide personalized recommendations that improve over time.</a:t>
            </a:r>
          </a:p>
          <a:p>
            <a:pPr>
              <a:buFont typeface="+mj-lt"/>
              <a:buAutoNum type="arabicPeriod"/>
            </a:pPr>
            <a:r>
              <a:rPr lang="en-US" b="1" dirty="0"/>
              <a:t>True Cost Savings vs Basic Tracking</a:t>
            </a:r>
            <a:br>
              <a:rPr lang="en-US" dirty="0"/>
            </a:br>
            <a:r>
              <a:rPr lang="en-US" dirty="0"/>
              <a:t>While others just display usage, we automatically optimize for utility rate schedules and tax incentives - putting real money back in your pocket.</a:t>
            </a:r>
          </a:p>
          <a:p>
            <a:pPr>
              <a:buFont typeface="+mj-lt"/>
              <a:buAutoNum type="arabicPeriod"/>
            </a:pPr>
            <a:r>
              <a:rPr lang="en-US" b="1" dirty="0"/>
              <a:t>Carbon Action Platform vs Energy-Only View</a:t>
            </a:r>
            <a:br>
              <a:rPr lang="en-US" dirty="0"/>
            </a:br>
            <a:r>
              <a:rPr lang="en-US" dirty="0"/>
              <a:t>We're the only solution that converts savings into climate impact metrics (e.g., "Your adjustments today = 3 trees planted") - making sustainability measurable.</a:t>
            </a:r>
          </a:p>
          <a:p>
            <a:pPr>
              <a:buFont typeface="+mj-lt"/>
              <a:buAutoNum type="arabicPeriod"/>
            </a:pPr>
            <a:r>
              <a:rPr lang="en-US" b="1" dirty="0"/>
              <a:t>For Everyone vs Only Tech-Adopters</a:t>
            </a:r>
            <a:br>
              <a:rPr lang="en-US" dirty="0"/>
            </a:br>
            <a:r>
              <a:rPr lang="en-US" dirty="0"/>
              <a:t>Competitors target affluent homeowners with smart homes. We work in any metered residence - apartments, older homes, low-income households - democratizing energy intelligence.</a:t>
            </a:r>
          </a:p>
          <a:p>
            <a:endParaRPr lang="en-IN" dirty="0"/>
          </a:p>
        </p:txBody>
      </p:sp>
    </p:spTree>
    <p:extLst>
      <p:ext uri="{BB962C8B-B14F-4D97-AF65-F5344CB8AC3E}">
        <p14:creationId xmlns:p14="http://schemas.microsoft.com/office/powerpoint/2010/main" val="3044752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D0F9-BAD5-87EA-FA11-F67F2DCF4B75}"/>
              </a:ext>
            </a:extLst>
          </p:cNvPr>
          <p:cNvSpPr>
            <a:spLocks noGrp="1"/>
          </p:cNvSpPr>
          <p:nvPr>
            <p:ph type="title"/>
          </p:nvPr>
        </p:nvSpPr>
        <p:spPr/>
        <p:txBody>
          <a:bodyPr/>
          <a:lstStyle/>
          <a:p>
            <a:r>
              <a:rPr lang="en-US" dirty="0"/>
              <a:t>Prototype or product working</a:t>
            </a:r>
            <a:endParaRPr lang="en-IN" dirty="0"/>
          </a:p>
        </p:txBody>
      </p:sp>
      <p:pic>
        <p:nvPicPr>
          <p:cNvPr id="5" name="Content Placeholder 4">
            <a:extLst>
              <a:ext uri="{FF2B5EF4-FFF2-40B4-BE49-F238E27FC236}">
                <a16:creationId xmlns:a16="http://schemas.microsoft.com/office/drawing/2014/main" id="{5A0BF203-45DC-0D9E-BB48-754D282294A2}"/>
              </a:ext>
            </a:extLst>
          </p:cNvPr>
          <p:cNvPicPr>
            <a:picLocks noGrp="1" noChangeAspect="1"/>
          </p:cNvPicPr>
          <p:nvPr>
            <p:ph idx="1"/>
          </p:nvPr>
        </p:nvPicPr>
        <p:blipFill>
          <a:blip r:embed="rId2"/>
          <a:stretch>
            <a:fillRect/>
          </a:stretch>
        </p:blipFill>
        <p:spPr>
          <a:xfrm>
            <a:off x="2499360" y="2603500"/>
            <a:ext cx="6339840" cy="3416300"/>
          </a:xfrm>
        </p:spPr>
      </p:pic>
    </p:spTree>
    <p:extLst>
      <p:ext uri="{BB962C8B-B14F-4D97-AF65-F5344CB8AC3E}">
        <p14:creationId xmlns:p14="http://schemas.microsoft.com/office/powerpoint/2010/main" val="21568549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739</TotalTime>
  <Words>1239</Words>
  <Application>Microsoft Office PowerPoint</Application>
  <PresentationFormat>Widescreen</PresentationFormat>
  <Paragraphs>101</Paragraphs>
  <Slides>17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Ion Boardroom</vt:lpstr>
      <vt:lpstr>Track, Reduce, and Act: Combating Carbon Footprints with Technology</vt:lpstr>
      <vt:lpstr>Team details</vt:lpstr>
      <vt:lpstr>Type of innovation</vt:lpstr>
      <vt:lpstr>Problem statement </vt:lpstr>
      <vt:lpstr>Solution </vt:lpstr>
      <vt:lpstr>                  How It All Works</vt:lpstr>
      <vt:lpstr>                Our Visionary Solution</vt:lpstr>
      <vt:lpstr>comparison</vt:lpstr>
      <vt:lpstr>Prototype or product working</vt:lpstr>
      <vt:lpstr>Animation </vt:lpstr>
      <vt:lpstr>               Real-World Scenario 1</vt:lpstr>
      <vt:lpstr>Real –world scenario 2</vt:lpstr>
      <vt:lpstr>Utility and scalability</vt:lpstr>
      <vt:lpstr>Economic and environmental sustainability</vt:lpstr>
      <vt:lpstr>            A Sustainable Advantage</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M.shashi Kiran</dc:creator>
  <cp:lastModifiedBy>M.shashi Kiran</cp:lastModifiedBy>
  <cp:revision>5</cp:revision>
  <dcterms:created xsi:type="dcterms:W3CDTF">2025-04-24T12:57:06Z</dcterms:created>
  <dcterms:modified xsi:type="dcterms:W3CDTF">2025-04-25T17:31:47Z</dcterms:modified>
</cp:coreProperties>
</file>